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xlsx" ContentType="application/vnd.openxmlformats-officedocument.spreadsheetml.shee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7" r:id="rId2"/>
    <p:sldId id="260" r:id="rId3"/>
    <p:sldId id="258" r:id="rId4"/>
    <p:sldId id="265" r:id="rId5"/>
    <p:sldId id="266" r:id="rId6"/>
    <p:sldId id="267" r:id="rId7"/>
    <p:sldId id="259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464" y="-8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package" Target="../embeddings/Microsoft_Excel_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package" Target="../embeddings/Microsoft_Excel_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/>
              <a:t>Structure of Teacher Evaluation Systems in the States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0764293998622049"/>
          <c:y val="0.277258367854942"/>
          <c:w val="0.597963076808912"/>
          <c:h val="0.722741549846141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explosion val="2"/>
          <c:dLbls>
            <c:txPr>
              <a:bodyPr/>
              <a:lstStyle/>
              <a:p>
                <a:pPr>
                  <a:defRPr sz="20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Single statewide system</c:v>
                </c:pt>
                <c:pt idx="1">
                  <c:v>Presumptive state model</c:v>
                </c:pt>
                <c:pt idx="2">
                  <c:v>State provides guidelines/criteria/optional model</c:v>
                </c:pt>
                <c:pt idx="3">
                  <c:v>State has no statewide specifications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12.0</c:v>
                </c:pt>
                <c:pt idx="1">
                  <c:v>10.0</c:v>
                </c:pt>
                <c:pt idx="2">
                  <c:v>27.0</c:v>
                </c:pt>
                <c:pt idx="3">
                  <c:v>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solidFill>
          <a:sysClr val="window" lastClr="FFFFFF"/>
        </a:solidFill>
        <a:ln w="25400" cmpd="sng">
          <a:solidFill>
            <a:srgbClr val="00B050"/>
          </a:solidFill>
        </a:ln>
      </c:spPr>
    </c:plotArea>
    <c:legend>
      <c:legendPos val="r"/>
      <c:layout>
        <c:manualLayout>
          <c:xMode val="edge"/>
          <c:yMode val="edge"/>
          <c:x val="0.650233966067161"/>
          <c:y val="0.208535319708502"/>
          <c:w val="0.331025447306183"/>
          <c:h val="0.791464706222337"/>
        </c:manualLayout>
      </c:layout>
      <c:overlay val="0"/>
      <c:spPr>
        <a:solidFill>
          <a:sysClr val="window" lastClr="FFFFFF"/>
        </a:solidFill>
        <a:ln w="25400">
          <a:solidFill>
            <a:srgbClr val="00B050"/>
          </a:solidFill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zero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/>
              <a:t>State requirements for teacher observations 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State requires observation as part of teacher evaluations</c:v>
                </c:pt>
                <c:pt idx="1">
                  <c:v>State requires multiple observations</c:v>
                </c:pt>
                <c:pt idx="2">
                  <c:v>States requires some unannounced observations</c:v>
                </c:pt>
                <c:pt idx="3">
                  <c:v>State requires evaluation feedback to teachers 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45.0</c:v>
                </c:pt>
                <c:pt idx="1">
                  <c:v>25.0</c:v>
                </c:pt>
                <c:pt idx="2">
                  <c:v>15.0</c:v>
                </c:pt>
                <c:pt idx="3">
                  <c:v>22.0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9744920"/>
        <c:axId val="-2069741912"/>
      </c:barChart>
      <c:catAx>
        <c:axId val="-206974492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-2069741912"/>
        <c:crosses val="autoZero"/>
        <c:auto val="1"/>
        <c:lblAlgn val="ctr"/>
        <c:lblOffset val="100"/>
        <c:noMultiLvlLbl val="0"/>
      </c:catAx>
      <c:valAx>
        <c:axId val="-2069741912"/>
        <c:scaling>
          <c:orientation val="minMax"/>
        </c:scaling>
        <c:delete val="1"/>
        <c:axPos val="t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-2069744920"/>
        <c:crosses val="autoZero"/>
        <c:crossBetween val="between"/>
      </c:valAx>
    </c:plotArea>
    <c:plotVisOnly val="1"/>
    <c:dispBlanksAs val="gap"/>
    <c:showDLblsOverMax val="0"/>
  </c:chart>
  <c:spPr>
    <a:solidFill>
      <a:sysClr val="window" lastClr="FFFFFF">
        <a:alpha val="78000"/>
      </a:sysClr>
    </a:solidFill>
    <a:ln w="25400">
      <a:solidFill>
        <a:srgbClr val="00B050"/>
      </a:solidFill>
    </a:ln>
  </c:sp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ctr">
              <a:defRPr sz="3600"/>
            </a:pPr>
            <a:r>
              <a:rPr lang="en-US" sz="2400" dirty="0" smtClean="0"/>
              <a:t>Additional </a:t>
            </a:r>
            <a:r>
              <a:rPr lang="en-US" sz="2400" baseline="0" dirty="0" smtClean="0"/>
              <a:t>t</a:t>
            </a:r>
            <a:r>
              <a:rPr lang="en-US" sz="2400" dirty="0" smtClean="0"/>
              <a:t>eacher evaluation policies…</a:t>
            </a:r>
            <a:endParaRPr lang="en-US" sz="2400" dirty="0"/>
          </a:p>
        </c:rich>
      </c:tx>
      <c:layout>
        <c:manualLayout>
          <c:xMode val="edge"/>
          <c:yMode val="edge"/>
          <c:x val="0.0325534270052758"/>
          <c:y val="0.049105725377311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26148129921259"/>
          <c:y val="0.173015748031496"/>
          <c:w val="0.441294455380577"/>
          <c:h val="0.69291658464566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State Teacher Evaluation Policy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State requires evaluator certification</c:v>
                </c:pt>
                <c:pt idx="1">
                  <c:v>State requires or allows use of surveys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14.0</c:v>
                </c:pt>
                <c:pt idx="1">
                  <c:v>17.0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9642920"/>
        <c:axId val="-2069639912"/>
      </c:barChart>
      <c:catAx>
        <c:axId val="-206964292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800" b="1"/>
            </a:pPr>
            <a:endParaRPr lang="en-US"/>
          </a:p>
        </c:txPr>
        <c:crossAx val="-2069639912"/>
        <c:crosses val="autoZero"/>
        <c:auto val="1"/>
        <c:lblAlgn val="ctr"/>
        <c:lblOffset val="100"/>
        <c:noMultiLvlLbl val="0"/>
      </c:catAx>
      <c:valAx>
        <c:axId val="-2069639912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-2069642920"/>
        <c:crosses val="autoZero"/>
        <c:crossBetween val="between"/>
      </c:valAx>
      <c:spPr>
        <a:solidFill>
          <a:sysClr val="window" lastClr="FFFFFF"/>
        </a:solidFill>
        <a:ln w="25400">
          <a:noFill/>
        </a:ln>
      </c:spPr>
    </c:plotArea>
    <c:plotVisOnly val="1"/>
    <c:dispBlanksAs val="gap"/>
    <c:showDLblsOverMax val="0"/>
  </c:chart>
  <c:spPr>
    <a:solidFill>
      <a:schemeClr val="bg1">
        <a:alpha val="78000"/>
      </a:schemeClr>
    </a:solidFill>
    <a:ln w="25400">
      <a:solidFill>
        <a:srgbClr val="00B050"/>
      </a:solidFill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30344-1C33-4BAC-A780-F853C1C3D5E8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326D48-EB81-4C7E-990C-3DCB96DEB9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762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355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26D48-EB81-4C7E-990C-3DCB96DEB96A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74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51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344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174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914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43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2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8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743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625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3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62768-8DCC-BF40-B542-8E12D49058D3}" type="datetimeFigureOut">
              <a:rPr lang="en-US" smtClean="0"/>
              <a:pPr/>
              <a:t>11/18/13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798AAC-4112-9C4F-924B-652C23A98FC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3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3.png"/><Relationship Id="rId5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emf"/><Relationship Id="rId5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chart" Target="../charts/chart2.xml"/><Relationship Id="rId5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2.emf"/><Relationship Id="rId5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219200" y="1288473"/>
            <a:ext cx="673330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/>
              <a:t>State of the States 2013</a:t>
            </a:r>
          </a:p>
          <a:p>
            <a:r>
              <a:rPr lang="en-US" sz="4800" b="1" dirty="0"/>
              <a:t>Connect the </a:t>
            </a:r>
            <a:r>
              <a:rPr lang="en-US" sz="4800" b="1" dirty="0" smtClean="0"/>
              <a:t>Dots</a:t>
            </a:r>
          </a:p>
          <a:p>
            <a:endParaRPr lang="en-US" sz="4000" dirty="0"/>
          </a:p>
          <a:p>
            <a:r>
              <a:rPr lang="en-US" sz="2800" dirty="0"/>
              <a:t>Using evaluations of teacher effectiveness </a:t>
            </a:r>
          </a:p>
          <a:p>
            <a:r>
              <a:rPr lang="en-US" sz="2800" dirty="0"/>
              <a:t>to inform policy and practice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4" cstate="print"/>
          <a:srcRect r="12605"/>
          <a:stretch>
            <a:fillRect/>
          </a:stretch>
        </p:blipFill>
        <p:spPr bwMode="auto">
          <a:xfrm>
            <a:off x="7730836" y="4191404"/>
            <a:ext cx="981941" cy="78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4196085" y="4603315"/>
            <a:ext cx="3549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National Council on Teacher Quality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53719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7335"/>
            <a:ext cx="8229600" cy="85725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Lessons and Recommendations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2228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sz="2700" dirty="0"/>
              <a:t>While </a:t>
            </a:r>
            <a:r>
              <a:rPr lang="en-US" sz="2700" dirty="0" smtClean="0"/>
              <a:t>there is a </a:t>
            </a:r>
            <a:r>
              <a:rPr lang="en-US" sz="2700" dirty="0"/>
              <a:t>place for collective responsibility for school </a:t>
            </a:r>
            <a:r>
              <a:rPr lang="en-US" sz="2700" dirty="0" smtClean="0"/>
              <a:t>performance, school wide </a:t>
            </a:r>
            <a:r>
              <a:rPr lang="en-US" sz="2700" dirty="0"/>
              <a:t>measures cannot be a substitute for individual measures of performance. </a:t>
            </a:r>
          </a:p>
          <a:p>
            <a:endParaRPr lang="en-US" sz="2700" dirty="0"/>
          </a:p>
          <a:p>
            <a:r>
              <a:rPr lang="en-US" sz="2700" dirty="0" smtClean="0"/>
              <a:t>States </a:t>
            </a:r>
            <a:r>
              <a:rPr lang="en-US" sz="2700" dirty="0"/>
              <a:t>need to require and implement measures that they can demonstrate correlate with student achievement – not allow teacher evaluation to become a watered-down process.  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8873" y="4218709"/>
            <a:ext cx="865846" cy="694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0599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892" y="257119"/>
            <a:ext cx="7994072" cy="4408547"/>
          </a:xfrm>
          <a:prstGeom prst="rect">
            <a:avLst/>
          </a:prstGeom>
          <a:noFill/>
          <a:ln w="25400">
            <a:solidFill>
              <a:srgbClr val="00B050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5" cstate="print"/>
          <a:srcRect r="12605"/>
          <a:stretch>
            <a:fillRect/>
          </a:stretch>
        </p:blipFill>
        <p:spPr bwMode="auto">
          <a:xfrm>
            <a:off x="7730836" y="4191404"/>
            <a:ext cx="981941" cy="78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14558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164" y="446516"/>
            <a:ext cx="8007927" cy="4091277"/>
          </a:xfrm>
          <a:prstGeom prst="rect">
            <a:avLst/>
          </a:prstGeom>
          <a:noFill/>
          <a:ln w="25400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55014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4" cstate="print"/>
          <a:srcRect r="12605"/>
          <a:stretch>
            <a:fillRect/>
          </a:stretch>
        </p:blipFill>
        <p:spPr bwMode="auto">
          <a:xfrm>
            <a:off x="7730836" y="4191404"/>
            <a:ext cx="981941" cy="78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856340487"/>
              </p:ext>
            </p:extLst>
          </p:nvPr>
        </p:nvGraphicFramePr>
        <p:xfrm>
          <a:off x="835450" y="284125"/>
          <a:ext cx="6895386" cy="4692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69271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4233333881"/>
              </p:ext>
            </p:extLst>
          </p:nvPr>
        </p:nvGraphicFramePr>
        <p:xfrm>
          <a:off x="1263990" y="527541"/>
          <a:ext cx="7191078" cy="3934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5" cstate="print"/>
          <a:srcRect r="12605"/>
          <a:stretch>
            <a:fillRect/>
          </a:stretch>
        </p:blipFill>
        <p:spPr bwMode="auto">
          <a:xfrm>
            <a:off x="7730836" y="4191404"/>
            <a:ext cx="981941" cy="78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06998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ln w="25400" cmpd="sng">
            <a:solidFill>
              <a:srgbClr val="00B050"/>
            </a:solidFill>
          </a:ln>
        </p:spPr>
      </p:pic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4" cstate="print"/>
          <a:srcRect r="12605"/>
          <a:stretch>
            <a:fillRect/>
          </a:stretch>
        </p:blipFill>
        <p:spPr bwMode="auto">
          <a:xfrm>
            <a:off x="7730836" y="4191404"/>
            <a:ext cx="981941" cy="78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998545792"/>
              </p:ext>
            </p:extLst>
          </p:nvPr>
        </p:nvGraphicFramePr>
        <p:xfrm>
          <a:off x="1361162" y="732773"/>
          <a:ext cx="6668023" cy="3297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441318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5579" y="826223"/>
            <a:ext cx="5187639" cy="4020615"/>
          </a:xfrm>
          <a:prstGeom prst="rect">
            <a:avLst/>
          </a:prstGeom>
          <a:noFill/>
          <a:ln w="25400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3645" y="4126275"/>
            <a:ext cx="981075" cy="7870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88307" y="197428"/>
            <a:ext cx="8276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State policy connections between evaluation and: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353587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8873" y="4218709"/>
            <a:ext cx="865846" cy="694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7335"/>
            <a:ext cx="8229600" cy="85725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Lessons and Recommendations</a:t>
            </a:r>
            <a:endParaRPr lang="en-US" sz="3600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387096"/>
            <a:ext cx="8229600" cy="3394472"/>
          </a:xfrm>
        </p:spPr>
        <p:txBody>
          <a:bodyPr>
            <a:noAutofit/>
          </a:bodyPr>
          <a:lstStyle/>
          <a:p>
            <a:r>
              <a:rPr lang="en-US" sz="2700" dirty="0"/>
              <a:t>States must to connect the dots. Overhauling evaluation systems is expensive and time-consuming work – not using the results in meaningful ways is counterproductive and wasteful. </a:t>
            </a:r>
          </a:p>
          <a:p>
            <a:endParaRPr lang="en-US" sz="2700" dirty="0"/>
          </a:p>
          <a:p>
            <a:r>
              <a:rPr lang="en-US" sz="2700" dirty="0"/>
              <a:t>Differentiating teacher performance isn’t going to happen just because states and districts have a new evaluation rubric. </a:t>
            </a:r>
          </a:p>
          <a:p>
            <a:endParaRPr lang="en-US" sz="2700" dirty="0"/>
          </a:p>
          <a:p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37877743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dots_powerpoint_25.ai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8873" y="4218709"/>
            <a:ext cx="865846" cy="694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7335"/>
            <a:ext cx="8229600" cy="85725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Lessons and Recommendations</a:t>
            </a:r>
            <a:endParaRPr lang="en-US" sz="3600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49970"/>
            <a:ext cx="8229600" cy="3394472"/>
          </a:xfrm>
        </p:spPr>
        <p:txBody>
          <a:bodyPr>
            <a:noAutofit/>
          </a:bodyPr>
          <a:lstStyle/>
          <a:p>
            <a:r>
              <a:rPr lang="en-US" sz="2700" dirty="0"/>
              <a:t>All teachers need feedback – not just low-performers. </a:t>
            </a:r>
            <a:endParaRPr lang="en-US" sz="2700" dirty="0" smtClean="0"/>
          </a:p>
          <a:p>
            <a:pPr marL="0" indent="0">
              <a:buNone/>
            </a:pPr>
            <a:endParaRPr lang="en-US" sz="2700" dirty="0"/>
          </a:p>
          <a:p>
            <a:r>
              <a:rPr lang="en-US" sz="2700" dirty="0"/>
              <a:t>The Common Core should not be used as an argument </a:t>
            </a:r>
            <a:r>
              <a:rPr lang="en-US" sz="2700" dirty="0" smtClean="0"/>
              <a:t>for </a:t>
            </a:r>
            <a:r>
              <a:rPr lang="en-US" sz="2700" dirty="0"/>
              <a:t>suspending teacher evaluations. </a:t>
            </a:r>
            <a:endParaRPr lang="en-US" sz="2700" dirty="0" smtClean="0"/>
          </a:p>
          <a:p>
            <a:endParaRPr lang="en-US" sz="2700" dirty="0" smtClean="0"/>
          </a:p>
          <a:p>
            <a:r>
              <a:rPr lang="en-US" sz="2700" dirty="0" smtClean="0"/>
              <a:t>Special </a:t>
            </a:r>
            <a:r>
              <a:rPr lang="en-US" sz="2700" dirty="0"/>
              <a:t>education and non-tested grades and subjects cannot be an afterthought. </a:t>
            </a:r>
          </a:p>
          <a:p>
            <a:endParaRPr lang="en-US" sz="2700" dirty="0"/>
          </a:p>
        </p:txBody>
      </p:sp>
    </p:spTree>
    <p:extLst>
      <p:ext uri="{BB962C8B-B14F-4D97-AF65-F5344CB8AC3E}">
        <p14:creationId xmlns:p14="http://schemas.microsoft.com/office/powerpoint/2010/main" val="41143958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130</TotalTime>
  <Words>208</Words>
  <Application>Microsoft Macintosh PowerPoint</Application>
  <PresentationFormat>On-screen Show (16:9)</PresentationFormat>
  <Paragraphs>34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Lessons and Recommendations</vt:lpstr>
      <vt:lpstr>Lessons and Recommendations</vt:lpstr>
      <vt:lpstr>Lessons and Recommendations</vt:lpstr>
    </vt:vector>
  </TitlesOfParts>
  <Company>Summerhouse Studios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Colleen Hale</dc:creator>
  <cp:lastModifiedBy>Joe Portnoy</cp:lastModifiedBy>
  <cp:revision>14</cp:revision>
  <dcterms:created xsi:type="dcterms:W3CDTF">2013-11-01T22:48:22Z</dcterms:created>
  <dcterms:modified xsi:type="dcterms:W3CDTF">2013-11-18T16:01:19Z</dcterms:modified>
</cp:coreProperties>
</file>