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3" r:id="rId1"/>
  </p:sldMasterIdLst>
  <p:notesMasterIdLst>
    <p:notesMasterId r:id="rId18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3" r:id="rId13"/>
    <p:sldId id="280" r:id="rId14"/>
    <p:sldId id="281" r:id="rId15"/>
    <p:sldId id="277" r:id="rId16"/>
    <p:sldId id="27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A8B78F-E53F-064B-9B12-5E1FD2603AD1}" type="datetimeFigureOut">
              <a:rPr lang="en-US" smtClean="0"/>
              <a:t>5/29/12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ACE8FC-3109-E346-95B7-E0D06E55E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62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r>
              <a:rPr lang="en-US" baseline="0" dirty="0" smtClean="0"/>
              <a:t> slide – minutia matter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We are trying to estimate the one-time costs – to do that, we have created an artificial “transition period” – up through the first year; reality will be longer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Talk about a “state’s” costs – some combination of district/state spending; different states assign responsibilities differently –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For that transition period we look at what they would have to do differently up to and including that first year – that means getting new materials, tests, and PD for teachers – plus some costs to rollout the whole thing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CE8FC-3109-E346-95B7-E0D06E55E50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3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Important</a:t>
            </a:r>
            <a:r>
              <a:rPr lang="en-US" baseline="0" dirty="0" smtClean="0"/>
              <a:t> to note what we don’t include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The costs of trying to get students caught up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The federal dollars investing in the assessment consortia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College/university schools of Education changing their teacher training pgs.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Change in expectations once students enter Higher ed.– could be a savings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Dollars associated with new delivery models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Tech infrastructure – for two reasons (a) where do you start – huge variation in where states and districts are at; (b) not unique to the core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CE8FC-3109-E346-95B7-E0D06E55E5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75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Business as usual – buy new</a:t>
            </a:r>
            <a:r>
              <a:rPr lang="en-US" baseline="0" dirty="0" smtClean="0"/>
              <a:t> hardcopy textbooks for every student; administer a paper test at the end of the year; and get all the teachers down to the Holiday Inn ballroom or gym for several days of professional development sessions – before anyone says, “but wait, I don’t think it works that way anymore” – this is the model that the few cost estimates that have emerged to-date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Bare bones is NOT a suggested approach, but an effort to see what the least expensive options would look like; -- open source materials, printed out at </a:t>
            </a:r>
            <a:r>
              <a:rPr lang="en-US" baseline="0" dirty="0" err="1" smtClean="0"/>
              <a:t>kinkos</a:t>
            </a:r>
            <a:r>
              <a:rPr lang="en-US" baseline="0" dirty="0" smtClean="0"/>
              <a:t>; one-time annual testing; and online PD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Balanced – borrows from both – open source materials – combined with purchased; interim and summative assessments; Hybrid PD – some teachers get more intensive, in-person instruction; others online; Or, all could get a smaller amount of in-person with online follow-up etc.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FOCUS on Business as Usual and Balanced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CE8FC-3109-E346-95B7-E0D06E55E50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647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are the numbers we attached to the different approaches (table 4 in the report)</a:t>
            </a:r>
          </a:p>
          <a:p>
            <a:r>
              <a:rPr lang="en-US" dirty="0" smtClean="0"/>
              <a:t>A</a:t>
            </a:r>
            <a:r>
              <a:rPr lang="en-US" baseline="0" dirty="0" smtClean="0"/>
              <a:t> couple of things to note: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$4 million/state admin costs – compare CCSS to existing state </a:t>
            </a:r>
            <a:r>
              <a:rPr lang="en-US" baseline="0" dirty="0" err="1" smtClean="0"/>
              <a:t>stds</a:t>
            </a:r>
            <a:r>
              <a:rPr lang="en-US" baseline="0" dirty="0" smtClean="0"/>
              <a:t>; gap analysis; develop a strategy to implement; roll out that strategy – is $4m the “right” number; probably not for every state, but out of the 46, I bet one will be close to that figure; absent a better one; what we call in this kind of estimating as a “plug”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The Balanced number for assessment is more than twice that of the other models – because we think that only assessing once a year – at the end of the year – isn’t a good idea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The Balanced PD number is really a weighted average 10 percent in person; 90 online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CE8FC-3109-E346-95B7-E0D06E55E50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86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So, for a single state, this is the math for the Business</a:t>
            </a:r>
            <a:r>
              <a:rPr lang="en-US" baseline="0" dirty="0" smtClean="0"/>
              <a:t> as usual scenario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CE8FC-3109-E346-95B7-E0D06E55E50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09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 do those calculations for each of the states</a:t>
            </a:r>
            <a:r>
              <a:rPr lang="en-US" baseline="0" dirty="0" smtClean="0"/>
              <a:t> and DC, these are the kind of numbers you get: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The Business as usual approach would be over $12 billion; A balanced implementation approach just over 5 billion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Show three states – a large/medium/small – to give a sense of scale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The balanced approach represents about 60 percent lower for the larger states; about 50 percent for small ones (fixed cost effect)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CE8FC-3109-E346-95B7-E0D06E55E50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1843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Only one year, though transitional process covers more than one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CE8FC-3109-E346-95B7-E0D06E55E50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081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The common-ness makes it possible to share across district and/or</a:t>
            </a:r>
            <a:r>
              <a:rPr lang="en-US" baseline="0" dirty="0" smtClean="0"/>
              <a:t> state lines – where before it would not have been possible.  Witnessed examples on a small scale just as state administrators discussed implementation –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New tools – and new models of education delivery – that states could either experiment with, borrow from, or adopt outright – may have been possible before, but the Common core opens up a window of opportunity</a:t>
            </a:r>
          </a:p>
          <a:p>
            <a:pPr marL="228600" indent="-228600">
              <a:buAutoNum type="arabicPeriod"/>
            </a:pPr>
            <a:r>
              <a:rPr lang="en-US" dirty="0" smtClean="0"/>
              <a:t>Important</a:t>
            </a:r>
            <a:r>
              <a:rPr lang="en-US" baseline="0" dirty="0" smtClean="0"/>
              <a:t> </a:t>
            </a:r>
            <a:r>
              <a:rPr lang="en-US" baseline="0" dirty="0" smtClean="0"/>
              <a:t>to note that we talk about what is “possible” but not just a theoretical discussion – examples of innovation/improvement already in the field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Touch of a couple –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Open source textbooks mean that a math teacher in </a:t>
            </a:r>
            <a:r>
              <a:rPr lang="en-US" baseline="0" dirty="0" err="1" smtClean="0"/>
              <a:t>Robinsdale</a:t>
            </a:r>
            <a:r>
              <a:rPr lang="en-US" baseline="0" dirty="0" smtClean="0"/>
              <a:t> Minnesota can write his own textbook – and a teacher in PG country might borrow and use 3 of the chapters of in her classroom.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We are starting to see an investment in low/no stakes assessment – testing students in November to see where they are at and adjust accordingly – and then checking again in February.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In both UT and WV are partnering with some of their states’ best teachers to develop PD modules – post them – share them, and then keep the conversation going with social networking – one size doesn’t have to fit all – nor is it “one and done”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CE8FC-3109-E346-95B7-E0D06E55E50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81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</a:t>
            </a:r>
            <a:r>
              <a:rPr lang="en-US" baseline="0" dirty="0" smtClean="0"/>
              <a:t> just “binder replacement of 2014” – new markets; new vendors</a:t>
            </a:r>
          </a:p>
          <a:p>
            <a:r>
              <a:rPr lang="en-US" baseline="0" dirty="0" smtClean="0"/>
              <a:t>Some states and districts already engaging in new methods of delivery – yet  discussion to-date rooted in business as usual</a:t>
            </a:r>
          </a:p>
          <a:p>
            <a:r>
              <a:rPr lang="en-US" baseline="0" dirty="0" smtClean="0"/>
              <a:t>Already spend funds on these activities; why wouldn’t states and districts use a portion over the next couple years for implementation?</a:t>
            </a:r>
          </a:p>
          <a:p>
            <a:r>
              <a:rPr lang="en-US" baseline="0" dirty="0" smtClean="0"/>
              <a:t>Use your own ideas &amp; numbers;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CE8FC-3109-E346-95B7-E0D06E55E50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37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5/29/12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  <p:sldLayoutId id="214748400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Putting a price tag on the Common Core:</a:t>
            </a:r>
            <a:br>
              <a:rPr lang="en-US" b="1" dirty="0" smtClean="0"/>
            </a:br>
            <a:r>
              <a:rPr lang="en-US" sz="4000" dirty="0" smtClean="0"/>
              <a:t>How much will smart implementation cost ?</a:t>
            </a:r>
            <a:endParaRPr lang="en-US" sz="40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Patrick Murphy</a:t>
            </a:r>
          </a:p>
          <a:p>
            <a:r>
              <a:rPr lang="en-US" dirty="0" smtClean="0"/>
              <a:t>Elliot Regenstein</a:t>
            </a:r>
          </a:p>
          <a:p>
            <a:r>
              <a:rPr lang="en-US" dirty="0" smtClean="0"/>
              <a:t>with Keith McNamara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57750" y="5953125"/>
            <a:ext cx="42862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60B00"/>
                </a:solidFill>
              </a:rPr>
              <a:t>For the Thomas B. Fordham Institute</a:t>
            </a:r>
            <a:r>
              <a:rPr lang="en-US" dirty="0" smtClean="0">
                <a:solidFill>
                  <a:srgbClr val="560B00"/>
                </a:solidFill>
              </a:rPr>
              <a:t/>
            </a:r>
            <a:br>
              <a:rPr lang="en-US" dirty="0" smtClean="0">
                <a:solidFill>
                  <a:srgbClr val="560B00"/>
                </a:solidFill>
              </a:rPr>
            </a:br>
            <a:r>
              <a:rPr lang="en-US" sz="1600" dirty="0" smtClean="0">
                <a:solidFill>
                  <a:srgbClr val="560B00"/>
                </a:solidFill>
              </a:rPr>
              <a:t>Washington, D.C.</a:t>
            </a:r>
          </a:p>
          <a:p>
            <a:r>
              <a:rPr lang="en-US" sz="1600" dirty="0" smtClean="0">
                <a:solidFill>
                  <a:srgbClr val="560B00"/>
                </a:solidFill>
              </a:rPr>
              <a:t>May 2012</a:t>
            </a:r>
            <a:endParaRPr lang="en-US" sz="1600" dirty="0">
              <a:solidFill>
                <a:srgbClr val="560B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02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Gross Transitional Cost Estimates (millions)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615968"/>
              </p:ext>
            </p:extLst>
          </p:nvPr>
        </p:nvGraphicFramePr>
        <p:xfrm>
          <a:off x="549275" y="1600199"/>
          <a:ext cx="8042276" cy="4257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0569"/>
                <a:gridCol w="2010569"/>
                <a:gridCol w="2010569"/>
                <a:gridCol w="2010569"/>
              </a:tblGrid>
              <a:tr h="851535">
                <a:tc>
                  <a:txBody>
                    <a:bodyPr/>
                    <a:lstStyle/>
                    <a:p>
                      <a:r>
                        <a:rPr lang="en-US" dirty="0" smtClean="0"/>
                        <a:t>(millions</a:t>
                      </a:r>
                      <a:r>
                        <a:rPr lang="en-US" baseline="0" dirty="0" smtClean="0"/>
                        <a:t> of dollars)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Business as Usual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Bare Bones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Balanced Implementation</a:t>
                      </a:r>
                      <a:endParaRPr lang="en-US" dirty="0"/>
                    </a:p>
                  </a:txBody>
                  <a:tcPr/>
                </a:tc>
              </a:tr>
              <a:tr h="851535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12,132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2,951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5,065</a:t>
                      </a:r>
                      <a:endParaRPr lang="en-US" dirty="0"/>
                    </a:p>
                  </a:txBody>
                  <a:tcPr/>
                </a:tc>
              </a:tr>
              <a:tr h="851535">
                <a:tc>
                  <a:txBody>
                    <a:bodyPr/>
                    <a:lstStyle/>
                    <a:p>
                      <a:r>
                        <a:rPr lang="en-US" dirty="0" smtClean="0"/>
                        <a:t>Florida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318</a:t>
                      </a:r>
                      <a:endParaRPr lang="en-US" dirty="0"/>
                    </a:p>
                  </a:txBody>
                  <a:tcPr/>
                </a:tc>
              </a:tr>
              <a:tr h="851535">
                <a:tc>
                  <a:txBody>
                    <a:bodyPr/>
                    <a:lstStyle/>
                    <a:p>
                      <a:r>
                        <a:rPr lang="en-US" dirty="0" smtClean="0"/>
                        <a:t>Wisconsin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</a:tr>
              <a:tr h="851535">
                <a:tc>
                  <a:txBody>
                    <a:bodyPr/>
                    <a:lstStyle/>
                    <a:p>
                      <a:r>
                        <a:rPr lang="en-US" dirty="0" smtClean="0"/>
                        <a:t>Wyoming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8855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Net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Attempt to estimate potential to re-purpose funds</a:t>
            </a:r>
          </a:p>
          <a:p>
            <a:r>
              <a:rPr lang="en-US" dirty="0" smtClean="0"/>
              <a:t>How much are states and districts currently spending on instructional materials, assessments, and professional development?</a:t>
            </a:r>
          </a:p>
          <a:p>
            <a:r>
              <a:rPr lang="en-US" dirty="0" smtClean="0"/>
              <a:t>Sought conservative estimates:</a:t>
            </a:r>
          </a:p>
          <a:p>
            <a:pPr lvl="1"/>
            <a:r>
              <a:rPr lang="en-US" dirty="0" smtClean="0"/>
              <a:t>$40 per year instructional materials</a:t>
            </a:r>
          </a:p>
          <a:p>
            <a:pPr lvl="1"/>
            <a:r>
              <a:rPr lang="en-US" dirty="0" smtClean="0"/>
              <a:t>$500 per year professional development</a:t>
            </a:r>
          </a:p>
          <a:p>
            <a:pPr lvl="1"/>
            <a:r>
              <a:rPr lang="en-US" dirty="0" smtClean="0"/>
              <a:t>$20 per year assessment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13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Transitional Cost Estimates:  All States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1742349"/>
              </p:ext>
            </p:extLst>
          </p:nvPr>
        </p:nvGraphicFramePr>
        <p:xfrm>
          <a:off x="1343025" y="1628773"/>
          <a:ext cx="6031707" cy="4143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0569"/>
                <a:gridCol w="2010569"/>
                <a:gridCol w="2010569"/>
              </a:tblGrid>
              <a:tr h="85153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Business as Usual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Balanced Implementation</a:t>
                      </a:r>
                      <a:endParaRPr lang="en-US" dirty="0"/>
                    </a:p>
                  </a:txBody>
                  <a:tcPr/>
                </a:tc>
              </a:tr>
              <a:tr h="85153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Total Gross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Total</a:t>
                      </a:r>
                      <a:r>
                        <a:rPr lang="en-US" sz="2400" baseline="0" dirty="0" smtClean="0"/>
                        <a:t> Net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$12,132 million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$8,253 million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$5,065 million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$1,186 million</a:t>
                      </a:r>
                      <a:endParaRPr lang="en-US" dirty="0"/>
                    </a:p>
                  </a:txBody>
                  <a:tcPr/>
                </a:tc>
              </a:tr>
              <a:tr h="851535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b="1" u="sng" dirty="0" smtClean="0"/>
                        <a:t>Per 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85153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Gross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Net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$289/student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 $197/student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$121/student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$28/student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079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Transitional Cost Estimates:  Florida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1794185"/>
              </p:ext>
            </p:extLst>
          </p:nvPr>
        </p:nvGraphicFramePr>
        <p:xfrm>
          <a:off x="1343025" y="1628773"/>
          <a:ext cx="6031707" cy="4143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0569"/>
                <a:gridCol w="2010569"/>
                <a:gridCol w="2010569"/>
              </a:tblGrid>
              <a:tr h="85153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Business as Usual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Balanced Implementation</a:t>
                      </a:r>
                      <a:endParaRPr lang="en-US" dirty="0"/>
                    </a:p>
                  </a:txBody>
                  <a:tcPr/>
                </a:tc>
              </a:tr>
              <a:tr h="85153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Total Gross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Total</a:t>
                      </a:r>
                      <a:r>
                        <a:rPr lang="en-US" sz="2400" baseline="0" dirty="0" smtClean="0"/>
                        <a:t> Net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$780 million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$530 million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$318 million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$68 million</a:t>
                      </a:r>
                      <a:endParaRPr lang="en-US" dirty="0"/>
                    </a:p>
                  </a:txBody>
                  <a:tcPr/>
                </a:tc>
              </a:tr>
              <a:tr h="851535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b="1" u="sng" dirty="0" smtClean="0"/>
                        <a:t>Per 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85153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Gross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Net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$296/student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 $201/student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$121/student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$26/student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9733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Transitional Cost Estimates:  Wyoming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8648423"/>
              </p:ext>
            </p:extLst>
          </p:nvPr>
        </p:nvGraphicFramePr>
        <p:xfrm>
          <a:off x="1343025" y="1628773"/>
          <a:ext cx="6031707" cy="4143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0569"/>
                <a:gridCol w="2010569"/>
                <a:gridCol w="2010569"/>
              </a:tblGrid>
              <a:tr h="85153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Business as Usual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Balanced Implementation</a:t>
                      </a:r>
                      <a:endParaRPr lang="en-US" dirty="0"/>
                    </a:p>
                  </a:txBody>
                  <a:tcPr/>
                </a:tc>
              </a:tr>
              <a:tr h="85153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Total Gross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Total</a:t>
                      </a:r>
                      <a:r>
                        <a:rPr lang="en-US" sz="2400" baseline="0" dirty="0" smtClean="0"/>
                        <a:t> Net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$32 million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$23 million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$15 million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$6 million</a:t>
                      </a:r>
                      <a:endParaRPr lang="en-US" dirty="0"/>
                    </a:p>
                  </a:txBody>
                  <a:tcPr/>
                </a:tc>
              </a:tr>
              <a:tr h="851535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b="1" u="sng" dirty="0" smtClean="0"/>
                        <a:t>Per 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85153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Gross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Net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$363/student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 $262/student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$171/student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$70/student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9733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Common-ness </a:t>
            </a:r>
            <a:r>
              <a:rPr lang="en-US" dirty="0" smtClean="0"/>
              <a:t>opens the doors to new possibilities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638674"/>
          </a:xfrm>
        </p:spPr>
        <p:txBody>
          <a:bodyPr>
            <a:normAutofit/>
          </a:bodyPr>
          <a:lstStyle/>
          <a:p>
            <a:r>
              <a:rPr lang="en-US" dirty="0" smtClean="0"/>
              <a:t>Instructional materials:</a:t>
            </a:r>
          </a:p>
          <a:p>
            <a:pPr lvl="1"/>
            <a:r>
              <a:rPr lang="en-US" dirty="0" smtClean="0"/>
              <a:t>MA, NY, and RI explore cross-state platforms</a:t>
            </a:r>
          </a:p>
          <a:p>
            <a:pPr lvl="1"/>
            <a:r>
              <a:rPr lang="en-US" dirty="0" smtClean="0"/>
              <a:t>Electronic and open source textbooks</a:t>
            </a:r>
            <a:endParaRPr lang="en-US" dirty="0"/>
          </a:p>
          <a:p>
            <a:r>
              <a:rPr lang="en-US" dirty="0" smtClean="0"/>
              <a:t>Assessment:</a:t>
            </a:r>
          </a:p>
          <a:p>
            <a:pPr lvl="1"/>
            <a:r>
              <a:rPr lang="en-US" dirty="0" smtClean="0"/>
              <a:t>Investment in interim and diagnostic assessment</a:t>
            </a:r>
          </a:p>
          <a:p>
            <a:pPr lvl="1"/>
            <a:r>
              <a:rPr lang="en-US" dirty="0" smtClean="0"/>
              <a:t>SBAC developing computer-adaptive tests</a:t>
            </a:r>
          </a:p>
          <a:p>
            <a:r>
              <a:rPr lang="en-US" dirty="0" smtClean="0"/>
              <a:t>Professional Development:</a:t>
            </a:r>
          </a:p>
          <a:p>
            <a:pPr lvl="1"/>
            <a:r>
              <a:rPr lang="en-US" dirty="0" smtClean="0"/>
              <a:t>Targeted instruction and support</a:t>
            </a:r>
          </a:p>
          <a:p>
            <a:pPr lvl="1"/>
            <a:r>
              <a:rPr lang="en-US" dirty="0" smtClean="0"/>
              <a:t>Teacher </a:t>
            </a:r>
            <a:r>
              <a:rPr lang="en-US" dirty="0"/>
              <a:t>driven/authored PD </a:t>
            </a:r>
            <a:r>
              <a:rPr lang="en-US" dirty="0" smtClean="0"/>
              <a:t>modules</a:t>
            </a:r>
            <a:endParaRPr lang="en-US" dirty="0"/>
          </a:p>
          <a:p>
            <a:pPr marL="34925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3742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 the CCSS</a:t>
            </a:r>
            <a:br>
              <a:rPr lang="en-US" dirty="0" smtClean="0"/>
            </a:br>
            <a:r>
              <a:rPr lang="en-US" dirty="0" smtClean="0"/>
              <a:t>Cost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511674"/>
          </a:xfrm>
        </p:spPr>
        <p:txBody>
          <a:bodyPr/>
          <a:lstStyle/>
          <a:p>
            <a:r>
              <a:rPr lang="en-US" dirty="0" smtClean="0"/>
              <a:t>CCSS presents tremendous opportunity to re-think how education is delivered</a:t>
            </a:r>
          </a:p>
          <a:p>
            <a:r>
              <a:rPr lang="en-US" dirty="0" smtClean="0"/>
              <a:t>New methods for providing materials, assessment and professional development may save money; be more effective</a:t>
            </a:r>
          </a:p>
          <a:p>
            <a:r>
              <a:rPr lang="en-US" dirty="0" smtClean="0"/>
              <a:t>Existing funds could be re-purposed during transition process</a:t>
            </a:r>
          </a:p>
          <a:p>
            <a:r>
              <a:rPr lang="en-US" dirty="0" smtClean="0"/>
              <a:t>Transparent framework to be used by education policy makers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09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Implementing the CCSS presents significant challenge with costs driven by instructional materials, assessments, and professional development</a:t>
            </a:r>
          </a:p>
          <a:p>
            <a:r>
              <a:rPr lang="en-US" dirty="0" smtClean="0"/>
              <a:t>A </a:t>
            </a:r>
            <a:r>
              <a:rPr lang="en-US" i="1" dirty="0" smtClean="0"/>
              <a:t>Business as Usual </a:t>
            </a:r>
            <a:r>
              <a:rPr lang="en-US" dirty="0" smtClean="0"/>
              <a:t>approach will incur </a:t>
            </a:r>
            <a:r>
              <a:rPr lang="en-US" dirty="0" smtClean="0"/>
              <a:t>the most </a:t>
            </a:r>
            <a:r>
              <a:rPr lang="en-US" dirty="0" smtClean="0"/>
              <a:t>costs, BUT significant reductions can be realized if:</a:t>
            </a:r>
          </a:p>
          <a:p>
            <a:pPr lvl="1"/>
            <a:r>
              <a:rPr lang="en-US" dirty="0" smtClean="0"/>
              <a:t>States look for new methods of implementation</a:t>
            </a:r>
          </a:p>
          <a:p>
            <a:pPr lvl="1"/>
            <a:r>
              <a:rPr lang="en-US" dirty="0" smtClean="0"/>
              <a:t>Existing funds repurposed for transition</a:t>
            </a:r>
          </a:p>
          <a:p>
            <a:r>
              <a:rPr lang="en-US" dirty="0" smtClean="0"/>
              <a:t>CCSS presents an opportunity not only to rethink standards, but delivery of education as a whole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530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Bounding the </a:t>
            </a: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527549"/>
          </a:xfrm>
        </p:spPr>
        <p:txBody>
          <a:bodyPr>
            <a:normAutofit lnSpcReduction="10000"/>
          </a:bodyPr>
          <a:lstStyle/>
          <a:p>
            <a:r>
              <a:rPr lang="en-US" u="sng" dirty="0" smtClean="0"/>
              <a:t>Transition period</a:t>
            </a:r>
          </a:p>
          <a:p>
            <a:pPr lvl="1"/>
            <a:r>
              <a:rPr lang="en-US" dirty="0" smtClean="0"/>
              <a:t>Year “Zero” and “One” of implementation</a:t>
            </a:r>
          </a:p>
          <a:p>
            <a:pPr lvl="1"/>
            <a:r>
              <a:rPr lang="en-US" dirty="0" smtClean="0"/>
              <a:t>Could span 2 – 4 years in reality</a:t>
            </a:r>
          </a:p>
          <a:p>
            <a:r>
              <a:rPr lang="en-US" u="sng" dirty="0" smtClean="0"/>
              <a:t>State costs</a:t>
            </a:r>
          </a:p>
          <a:p>
            <a:pPr lvl="1"/>
            <a:r>
              <a:rPr lang="en-US" dirty="0" smtClean="0"/>
              <a:t>Report costs on a “by state” basis</a:t>
            </a:r>
          </a:p>
          <a:p>
            <a:pPr lvl="1"/>
            <a:r>
              <a:rPr lang="en-US" dirty="0" smtClean="0"/>
              <a:t>Do not assign costs to district or state budget</a:t>
            </a:r>
          </a:p>
          <a:p>
            <a:r>
              <a:rPr lang="en-US" u="sng" dirty="0" smtClean="0"/>
              <a:t>Transitional costs</a:t>
            </a:r>
          </a:p>
          <a:p>
            <a:pPr lvl="1"/>
            <a:r>
              <a:rPr lang="en-US" dirty="0" smtClean="0"/>
              <a:t>New costs incurred by states/districts for implementation up to the first year</a:t>
            </a:r>
          </a:p>
          <a:p>
            <a:pPr lvl="1"/>
            <a:r>
              <a:rPr lang="en-US" dirty="0" smtClean="0"/>
              <a:t>New materials, assessments, preparation for teachers and administration of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701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 that are </a:t>
            </a:r>
            <a:r>
              <a:rPr lang="en-US" i="1" u="sng" dirty="0" smtClean="0"/>
              <a:t>NOT</a:t>
            </a:r>
            <a:r>
              <a:rPr lang="en-US" dirty="0" smtClean="0"/>
              <a:t> included: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Remedial services for students</a:t>
            </a:r>
          </a:p>
          <a:p>
            <a:r>
              <a:rPr lang="en-US" dirty="0" smtClean="0"/>
              <a:t>Consortia development of new assessments</a:t>
            </a:r>
          </a:p>
          <a:p>
            <a:r>
              <a:rPr lang="en-US" dirty="0" smtClean="0"/>
              <a:t>Re-tooling teacher training programs in education schools</a:t>
            </a:r>
          </a:p>
          <a:p>
            <a:r>
              <a:rPr lang="en-US" dirty="0" smtClean="0"/>
              <a:t>Realigning higher education expectations</a:t>
            </a:r>
          </a:p>
          <a:p>
            <a:r>
              <a:rPr lang="en-US" dirty="0" smtClean="0"/>
              <a:t>Innovations in staffing/personnel management</a:t>
            </a:r>
          </a:p>
          <a:p>
            <a:r>
              <a:rPr lang="en-US" dirty="0" smtClean="0"/>
              <a:t>Technology infrastructure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853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Cost 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Instructional Materials (IM) </a:t>
            </a:r>
          </a:p>
          <a:p>
            <a:r>
              <a:rPr lang="en-US" dirty="0" smtClean="0"/>
              <a:t>Professional Development (PD)</a:t>
            </a:r>
          </a:p>
          <a:p>
            <a:r>
              <a:rPr lang="en-US" dirty="0" smtClean="0"/>
              <a:t>Assessments (AS)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Fixed transitional administrative costs (</a:t>
            </a:r>
            <a:r>
              <a:rPr lang="en-US" dirty="0" err="1" smtClean="0"/>
              <a:t>FxC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29375" y="1857375"/>
            <a:ext cx="2162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Variable Costs</a:t>
            </a:r>
            <a:endParaRPr lang="en-US" sz="2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40525" y="5481936"/>
            <a:ext cx="2162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Fixed Costs</a:t>
            </a:r>
            <a:endParaRPr lang="en-US" sz="2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5572125" y="2000250"/>
            <a:ext cx="1168400" cy="25400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5699125" y="2460625"/>
            <a:ext cx="1041400" cy="47625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5699125" y="5270500"/>
            <a:ext cx="1073150" cy="434976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7335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Gross Costs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9275" y="2159000"/>
            <a:ext cx="83883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	IM  x Number of students   +</a:t>
            </a:r>
          </a:p>
          <a:p>
            <a:r>
              <a:rPr lang="en-US" sz="3200" dirty="0" smtClean="0"/>
              <a:t>	PD  x Number of teachers   +	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AS  x Number of students   +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	</a:t>
            </a:r>
          </a:p>
          <a:p>
            <a:r>
              <a:rPr lang="en-US" sz="3200" dirty="0"/>
              <a:t>	</a:t>
            </a:r>
            <a:r>
              <a:rPr lang="en-US" sz="3200" dirty="0" err="1" smtClean="0"/>
              <a:t>FxC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	= Total Gross Costs</a:t>
            </a:r>
            <a:endParaRPr lang="en-US" sz="3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063625" y="4762500"/>
            <a:ext cx="7527926" cy="0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0856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Scenarios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Business as Usual</a:t>
            </a:r>
          </a:p>
          <a:p>
            <a:pPr lvl="1"/>
            <a:r>
              <a:rPr lang="en-US" dirty="0" smtClean="0"/>
              <a:t>Traditional approach (hardcopy texts; paper annual assessment; in-person professional development)</a:t>
            </a:r>
          </a:p>
          <a:p>
            <a:r>
              <a:rPr lang="en-US" dirty="0" smtClean="0"/>
              <a:t>Bare Bones</a:t>
            </a:r>
          </a:p>
          <a:p>
            <a:pPr lvl="1"/>
            <a:r>
              <a:rPr lang="en-US" dirty="0" smtClean="0"/>
              <a:t>Lowest cost alternatives (online open source materials; computer assessment; online professional development)</a:t>
            </a:r>
          </a:p>
          <a:p>
            <a:r>
              <a:rPr lang="en-US" dirty="0" smtClean="0"/>
              <a:t>Balanced Implementation</a:t>
            </a:r>
          </a:p>
          <a:p>
            <a:pPr lvl="1"/>
            <a:r>
              <a:rPr lang="en-US" dirty="0" smtClean="0"/>
              <a:t>Mix of approaches (blended materials; interim and summative assessment; hybrid professional development)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27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 of Three Scenarios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8320930"/>
              </p:ext>
            </p:extLst>
          </p:nvPr>
        </p:nvGraphicFramePr>
        <p:xfrm>
          <a:off x="549275" y="1600199"/>
          <a:ext cx="8042276" cy="4446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0569"/>
                <a:gridCol w="2010569"/>
                <a:gridCol w="2010569"/>
                <a:gridCol w="2010569"/>
              </a:tblGrid>
              <a:tr h="851535">
                <a:tc>
                  <a:txBody>
                    <a:bodyPr/>
                    <a:lstStyle/>
                    <a:p>
                      <a:r>
                        <a:rPr lang="en-US" dirty="0" smtClean="0"/>
                        <a:t>Scenario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Business as Usual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Bare Bones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Balanced Implementation</a:t>
                      </a:r>
                      <a:endParaRPr lang="en-US" dirty="0"/>
                    </a:p>
                  </a:txBody>
                  <a:tcPr/>
                </a:tc>
              </a:tr>
              <a:tr h="851535">
                <a:tc>
                  <a:txBody>
                    <a:bodyPr/>
                    <a:lstStyle/>
                    <a:p>
                      <a:r>
                        <a:rPr lang="en-US" dirty="0" smtClean="0"/>
                        <a:t>Instructional Materials (per student)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$35</a:t>
                      </a:r>
                      <a:endParaRPr lang="en-US" dirty="0"/>
                    </a:p>
                  </a:txBody>
                  <a:tcPr/>
                </a:tc>
              </a:tr>
              <a:tr h="851535">
                <a:tc>
                  <a:txBody>
                    <a:bodyPr/>
                    <a:lstStyle/>
                    <a:p>
                      <a:r>
                        <a:rPr lang="en-US" dirty="0" smtClean="0"/>
                        <a:t>Professional</a:t>
                      </a:r>
                      <a:r>
                        <a:rPr lang="en-US" baseline="0" dirty="0" smtClean="0"/>
                        <a:t> Development (per teacher)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$560</a:t>
                      </a:r>
                      <a:endParaRPr lang="en-US" dirty="0"/>
                    </a:p>
                  </a:txBody>
                  <a:tcPr/>
                </a:tc>
              </a:tr>
              <a:tr h="851535">
                <a:tc>
                  <a:txBody>
                    <a:bodyPr/>
                    <a:lstStyle/>
                    <a:p>
                      <a:r>
                        <a:rPr lang="en-US" dirty="0" smtClean="0"/>
                        <a:t>Assessment</a:t>
                      </a:r>
                    </a:p>
                    <a:p>
                      <a:r>
                        <a:rPr lang="en-US" dirty="0" smtClean="0"/>
                        <a:t>(per student)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$45</a:t>
                      </a:r>
                      <a:endParaRPr lang="en-US" dirty="0"/>
                    </a:p>
                  </a:txBody>
                  <a:tcPr/>
                </a:tc>
              </a:tr>
              <a:tr h="851535">
                <a:tc>
                  <a:txBody>
                    <a:bodyPr/>
                    <a:lstStyle/>
                    <a:p>
                      <a:r>
                        <a:rPr lang="en-US" dirty="0" smtClean="0"/>
                        <a:t>Fixed</a:t>
                      </a:r>
                      <a:r>
                        <a:rPr lang="en-US" baseline="0" dirty="0" smtClean="0"/>
                        <a:t> Transitional Costs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</a:t>
                      </a:r>
                      <a:r>
                        <a:rPr lang="en-US" baseline="0" dirty="0" smtClean="0"/>
                        <a:t> Million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$4 Million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</a:t>
                      </a:r>
                      <a:r>
                        <a:rPr lang="en-US" baseline="0" dirty="0" smtClean="0"/>
                        <a:t> Million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074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Gross Costs: </a:t>
            </a:r>
            <a:r>
              <a:rPr lang="en-US" i="1" dirty="0" smtClean="0"/>
              <a:t>Business as Usual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549275" y="2159000"/>
            <a:ext cx="83883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	$135 	x Number of students   +</a:t>
            </a:r>
          </a:p>
          <a:p>
            <a:r>
              <a:rPr lang="en-US" sz="3200" dirty="0" smtClean="0"/>
              <a:t>	$2,000  	x Number of teachers   +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$20		x Number of students   +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	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$4 million</a:t>
            </a:r>
          </a:p>
          <a:p>
            <a:endParaRPr lang="en-US" sz="3200" dirty="0"/>
          </a:p>
          <a:p>
            <a:r>
              <a:rPr lang="en-US" sz="3200" dirty="0" smtClean="0"/>
              <a:t>	= Total Gross Costs</a:t>
            </a:r>
            <a:endParaRPr lang="en-US" sz="3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063625" y="4762500"/>
            <a:ext cx="7527926" cy="0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7313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2152</TotalTime>
  <Words>1639</Words>
  <Application>Microsoft Macintosh PowerPoint</Application>
  <PresentationFormat>On-screen Show (4:3)</PresentationFormat>
  <Paragraphs>256</Paragraphs>
  <Slides>16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Breeze</vt:lpstr>
      <vt:lpstr>Putting a price tag on the Common Core: How much will smart implementation cost ?</vt:lpstr>
      <vt:lpstr>Main Findings</vt:lpstr>
      <vt:lpstr>Bounding the analysis</vt:lpstr>
      <vt:lpstr>Costs that are NOT included:</vt:lpstr>
      <vt:lpstr>Major Cost Drivers</vt:lpstr>
      <vt:lpstr>Calculating Gross Costs</vt:lpstr>
      <vt:lpstr>Three Scenarios</vt:lpstr>
      <vt:lpstr>Costs of Three Scenarios</vt:lpstr>
      <vt:lpstr>Calculating Gross Costs: Business as Usual</vt:lpstr>
      <vt:lpstr>Gross Transitional Cost Estimates (millions)</vt:lpstr>
      <vt:lpstr>Calculating Net Costs</vt:lpstr>
      <vt:lpstr>Net Transitional Cost Estimates:  All States</vt:lpstr>
      <vt:lpstr>Net Transitional Cost Estimates:  Florida</vt:lpstr>
      <vt:lpstr>Net Transitional Cost Estimates:  Wyoming</vt:lpstr>
      <vt:lpstr>Common-ness opens the doors to new possibilities</vt:lpstr>
      <vt:lpstr>Framing the CCSS Cost Discussion</vt:lpstr>
    </vt:vector>
  </TitlesOfParts>
  <Company>University of San Francisco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Putting a price tag on the Common Core: How much will smart implementation cost ?</dc:title>
  <dc:creator>Patrick Murphy</dc:creator>
  <cp:lastModifiedBy>Patrick Murphy</cp:lastModifiedBy>
  <cp:revision>25</cp:revision>
  <dcterms:created xsi:type="dcterms:W3CDTF">2012-05-28T21:20:17Z</dcterms:created>
  <dcterms:modified xsi:type="dcterms:W3CDTF">2012-05-30T14:01:39Z</dcterms:modified>
</cp:coreProperties>
</file>